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6"/>
  </p:notesMasterIdLst>
  <p:handoutMasterIdLst>
    <p:handoutMasterId r:id="rId97"/>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17" r:id="rId16"/>
    <p:sldId id="538" r:id="rId17"/>
    <p:sldId id="539" r:id="rId18"/>
    <p:sldId id="431" r:id="rId19"/>
    <p:sldId id="540" r:id="rId20"/>
    <p:sldId id="534" r:id="rId21"/>
    <p:sldId id="614" r:id="rId22"/>
    <p:sldId id="615" r:id="rId23"/>
    <p:sldId id="535" r:id="rId24"/>
    <p:sldId id="542" r:id="rId25"/>
    <p:sldId id="618" r:id="rId26"/>
    <p:sldId id="377" r:id="rId27"/>
    <p:sldId id="589" r:id="rId28"/>
    <p:sldId id="634" r:id="rId29"/>
    <p:sldId id="590" r:id="rId30"/>
    <p:sldId id="541" r:id="rId31"/>
    <p:sldId id="619" r:id="rId32"/>
    <p:sldId id="601" r:id="rId33"/>
    <p:sldId id="544" r:id="rId34"/>
    <p:sldId id="620" r:id="rId35"/>
    <p:sldId id="610" r:id="rId36"/>
    <p:sldId id="592" r:id="rId37"/>
    <p:sldId id="593" r:id="rId38"/>
    <p:sldId id="594" r:id="rId39"/>
    <p:sldId id="546" r:id="rId40"/>
    <p:sldId id="621" r:id="rId41"/>
    <p:sldId id="622" r:id="rId42"/>
    <p:sldId id="584" r:id="rId43"/>
    <p:sldId id="603" r:id="rId44"/>
    <p:sldId id="623" r:id="rId45"/>
    <p:sldId id="624" r:id="rId46"/>
    <p:sldId id="625" r:id="rId47"/>
    <p:sldId id="458" r:id="rId48"/>
    <p:sldId id="626" r:id="rId49"/>
    <p:sldId id="381" r:id="rId50"/>
    <p:sldId id="627" r:id="rId51"/>
    <p:sldId id="630" r:id="rId52"/>
    <p:sldId id="628" r:id="rId53"/>
    <p:sldId id="629" r:id="rId54"/>
    <p:sldId id="631" r:id="rId55"/>
    <p:sldId id="632" r:id="rId56"/>
    <p:sldId id="477" r:id="rId57"/>
    <p:sldId id="633" r:id="rId58"/>
    <p:sldId id="581" r:id="rId59"/>
    <p:sldId id="574" r:id="rId60"/>
    <p:sldId id="557" r:id="rId61"/>
    <p:sldId id="561" r:id="rId62"/>
    <p:sldId id="562" r:id="rId63"/>
    <p:sldId id="467" r:id="rId64"/>
    <p:sldId id="563" r:id="rId65"/>
    <p:sldId id="575" r:id="rId66"/>
    <p:sldId id="576" r:id="rId67"/>
    <p:sldId id="583" r:id="rId68"/>
    <p:sldId id="565" r:id="rId69"/>
    <p:sldId id="378" r:id="rId70"/>
    <p:sldId id="549" r:id="rId71"/>
    <p:sldId id="635" r:id="rId72"/>
    <p:sldId id="636" r:id="rId73"/>
    <p:sldId id="637" r:id="rId74"/>
    <p:sldId id="423" r:id="rId75"/>
    <p:sldId id="479" r:id="rId76"/>
    <p:sldId id="481" r:id="rId77"/>
    <p:sldId id="482" r:id="rId78"/>
    <p:sldId id="487" r:id="rId79"/>
    <p:sldId id="568" r:id="rId80"/>
    <p:sldId id="577" r:id="rId81"/>
    <p:sldId id="387" r:id="rId82"/>
    <p:sldId id="569" r:id="rId83"/>
    <p:sldId id="570" r:id="rId84"/>
    <p:sldId id="571" r:id="rId85"/>
    <p:sldId id="638" r:id="rId86"/>
    <p:sldId id="579" r:id="rId87"/>
    <p:sldId id="578" r:id="rId88"/>
    <p:sldId id="390" r:id="rId89"/>
    <p:sldId id="591" r:id="rId90"/>
    <p:sldId id="428" r:id="rId91"/>
    <p:sldId id="442" r:id="rId92"/>
    <p:sldId id="443" r:id="rId93"/>
    <p:sldId id="580" r:id="rId94"/>
    <p:sldId id="409" r:id="rId9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10"/>
    <p:restoredTop sz="92701"/>
  </p:normalViewPr>
  <p:slideViewPr>
    <p:cSldViewPr>
      <p:cViewPr varScale="1">
        <p:scale>
          <a:sx n="155" d="100"/>
          <a:sy n="155" d="100"/>
        </p:scale>
        <p:origin x="216"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4/9/19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30</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42</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49</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58</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74</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81</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88</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91</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93</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1.xml"/><Relationship Id="rId4" Type="http://schemas.openxmlformats.org/officeDocument/2006/relationships/image" Target="../media/image44.emf"/></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bit.ly/ExploreLR19" TargetMode="Externa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jpeg"/></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Open the </a:t>
            </a:r>
            <a:r>
              <a:rPr lang="en-US" altLang="en-US" sz="2400" dirty="0">
                <a:latin typeface="Helvetica" charset="0"/>
                <a:ea typeface="ＭＳ Ｐゴシック" charset="-128"/>
                <a:cs typeface="Helvetica" charset="0"/>
                <a:hlinkClick r:id="rId3"/>
              </a:rPr>
              <a:t>Animals Dataset</a:t>
            </a:r>
            <a:r>
              <a:rPr lang="en-US" altLang="en-US" sz="2400" dirty="0">
                <a:latin typeface="Helvetica" charset="0"/>
                <a:ea typeface="ＭＳ Ｐゴシック" charset="-128"/>
                <a:cs typeface="Helvetica" charset="0"/>
              </a:rPr>
              <a:t> [</a:t>
            </a:r>
            <a:r>
              <a:rPr lang="en-US" altLang="en-US" sz="2400" dirty="0">
                <a:latin typeface="Courier" pitchFamily="2" charset="0"/>
                <a:ea typeface="ＭＳ Ｐゴシック" charset="-128"/>
                <a:cs typeface="Helvetica" charset="0"/>
              </a:rPr>
              <a:t>http://</a:t>
            </a:r>
            <a:r>
              <a:rPr lang="en-US" altLang="en-US" sz="2400" dirty="0" err="1">
                <a:latin typeface="Courier" pitchFamily="2" charset="0"/>
                <a:ea typeface="ＭＳ Ｐゴシック" charset="-128"/>
                <a:cs typeface="Helvetica" charset="0"/>
              </a:rPr>
              <a:t>bit.ly</a:t>
            </a:r>
            <a:r>
              <a:rPr lang="en-US" altLang="en-US" sz="2400" dirty="0">
                <a:latin typeface="Courier" pitchFamily="2" charset="0"/>
                <a:ea typeface="ＭＳ Ｐゴシック" charset="-128"/>
                <a:cs typeface="Helvetica" charset="0"/>
              </a:rPr>
              <a:t>/</a:t>
            </a:r>
            <a:r>
              <a:rPr lang="en-US" altLang="en-US" sz="2400" dirty="0" err="1">
                <a:latin typeface="Courier" pitchFamily="2" charset="0"/>
                <a:ea typeface="ＭＳ Ｐゴシック" charset="-128"/>
                <a:cs typeface="Helvetica" charset="0"/>
              </a:rPr>
              <a:t>animalsDS</a:t>
            </a:r>
            <a:r>
              <a:rPr lang="en-US" altLang="en-US" sz="2400" dirty="0">
                <a:latin typeface="Helvetica" charset="0"/>
                <a:ea typeface="ＭＳ Ｐゴシック" charset="-128"/>
                <a:cs typeface="Helvetica" charset="0"/>
              </a:rPr>
              <a:t>] </a:t>
            </a:r>
          </a:p>
          <a:p>
            <a:pPr eaLnBrk="1" hangingPunct="1">
              <a:lnSpc>
                <a:spcPct val="150000"/>
              </a:lnSpc>
            </a:pPr>
            <a:r>
              <a:rPr lang="en-US" altLang="en-US" sz="2400" dirty="0">
                <a:latin typeface="Helvetica" charset="0"/>
                <a:ea typeface="ＭＳ Ｐゴシック" charset="-128"/>
                <a:cs typeface="Helvetica" charset="0"/>
              </a:rPr>
              <a:t>Turn to Page 3, and complete the TOP of the page</a:t>
            </a:r>
          </a:p>
          <a:p>
            <a:pPr eaLnBrk="1" hangingPunct="1">
              <a:lnSpc>
                <a:spcPct val="150000"/>
              </a:lnSpc>
            </a:pPr>
            <a:r>
              <a:rPr lang="en-US" altLang="en-US" sz="2400" dirty="0">
                <a:latin typeface="Helvetica" charset="0"/>
                <a:ea typeface="ＭＳ Ｐゴシック" charset="-128"/>
                <a:cs typeface="Helvetica" charset="0"/>
              </a:rPr>
              <a:t>What do you </a:t>
            </a:r>
            <a:r>
              <a:rPr lang="en-US" altLang="en-US" sz="2400" b="1" dirty="0">
                <a:latin typeface="Helvetica" charset="0"/>
                <a:ea typeface="ＭＳ Ｐゴシック" charset="-128"/>
                <a:cs typeface="Helvetica" charset="0"/>
              </a:rPr>
              <a:t>Notice</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do you </a:t>
            </a:r>
            <a:r>
              <a:rPr lang="en-US" altLang="en-US" sz="2400" b="1" dirty="0">
                <a:latin typeface="Helvetica" charset="0"/>
                <a:ea typeface="ＭＳ Ｐゴシック" charset="-128"/>
                <a:cs typeface="Helvetica" charset="0"/>
              </a:rPr>
              <a:t>Wonder</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What columns do you see? What sheet are we in?</a:t>
            </a:r>
            <a:endParaRPr lang="en-US" altLang="en-US" sz="2400" dirty="0">
              <a:latin typeface="Courier New" charset="0"/>
              <a:ea typeface="Courier New" charset="0"/>
              <a:cs typeface="Courier New" charset="0"/>
            </a:endParaRPr>
          </a:p>
          <a:p>
            <a:pPr eaLnBrk="1" hangingPunct="1">
              <a:lnSpc>
                <a:spcPct val="150000"/>
              </a:lnSpc>
            </a:pPr>
            <a:r>
              <a:rPr lang="en-US" altLang="en-US" sz="2400" dirty="0">
                <a:latin typeface="Helvetica" charset="0"/>
                <a:ea typeface="ＭＳ Ｐゴシック" charset="-128"/>
                <a:cs typeface="Helvetica" charset="0"/>
              </a:rPr>
              <a:t>Categorical v. Quantitative Data</a:t>
            </a:r>
          </a:p>
          <a:p>
            <a:pPr lvl="1" eaLnBrk="1" hangingPunct="1">
              <a:lnSpc>
                <a:spcPct val="150000"/>
              </a:lnSpc>
            </a:pPr>
            <a:r>
              <a:rPr lang="en-US" altLang="en-US" sz="2000" dirty="0">
                <a:latin typeface="Helvetica" charset="0"/>
                <a:ea typeface="ＭＳ Ｐゴシック" charset="-128"/>
                <a:cs typeface="Helvetica" charset="0"/>
              </a:rPr>
              <a:t>“How Much” v. “Which One?”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Effect transition="in" filter="fade">
                                      <p:cBhvr>
                                        <p:cTn id="3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a:t>
            </a:r>
            <a:r>
              <a:rPr lang="en-US" altLang="en-US" sz="2200" dirty="0" err="1">
                <a:latin typeface="Courier" pitchFamily="2" charset="0"/>
                <a:ea typeface="Arial" charset="0"/>
                <a:cs typeface="Arial" charset="0"/>
              </a:rPr>
              <a:t>bit.ly</a:t>
            </a:r>
            <a:r>
              <a:rPr lang="en-US" altLang="en-US" sz="2200" dirty="0">
                <a:latin typeface="Courier" pitchFamily="2" charset="0"/>
                <a:ea typeface="Arial" charset="0"/>
                <a:cs typeface="Arial" charset="0"/>
              </a:rPr>
              <a:t>/AnimalsDS19]</a:t>
            </a:r>
            <a:r>
              <a:rPr lang="en-US" altLang="en-US" sz="2200" dirty="0">
                <a:latin typeface="Arial" charset="0"/>
                <a:ea typeface="Arial" charset="0"/>
                <a:cs typeface="Arial" charset="0"/>
              </a:rPr>
              <a:t>, </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Row v. Data rows</a:t>
            </a:r>
          </a:p>
          <a:p>
            <a:pPr eaLnBrk="1" hangingPunct="1">
              <a:lnSpc>
                <a:spcPct val="200000"/>
              </a:lnSpc>
            </a:pPr>
            <a:r>
              <a:rPr lang="en-US" altLang="en-US" dirty="0">
                <a:latin typeface="Helvetica" charset="0"/>
                <a:ea typeface="ＭＳ Ｐゴシック" charset="-128"/>
                <a:cs typeface="Helvetica" charset="0"/>
              </a:rPr>
              <a:t>Identifier Column vs. Variable Columns</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 (5-8 require </a:t>
            </a:r>
            <a:r>
              <a:rPr lang="en-US" altLang="en-US" sz="2400" i="1" dirty="0">
                <a:latin typeface="Helvetica" charset="0"/>
                <a:ea typeface="ＭＳ Ｐゴシック" charset="-128"/>
                <a:cs typeface="Helvetica" charset="0"/>
              </a:rPr>
              <a:t>writing</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endParaRPr lang="en-US" altLang="en-US" sz="2400" dirty="0">
              <a:latin typeface="Courier New" charset="0"/>
              <a:ea typeface="Courier New" charset="0"/>
              <a:cs typeface="Courier New" charset="0"/>
            </a:endParaRPr>
          </a:p>
          <a:p>
            <a:pPr eaLnBrk="1" hangingPunct="1">
              <a:lnSpc>
                <a:spcPct val="150000"/>
              </a:lnSpc>
            </a:pPr>
            <a:endParaRPr lang="en-US" altLang="en-US" sz="2400" dirty="0">
              <a:latin typeface="Courier New" charset="0"/>
              <a:ea typeface="Courier New" charset="0"/>
              <a:cs typeface="Courier New" charset="0"/>
            </a:endParaRPr>
          </a:p>
          <a:p>
            <a:pPr marL="0" indent="0" algn="ctr" eaLnBrk="1" hangingPunct="1">
              <a:lnSpc>
                <a:spcPct val="150000"/>
              </a:lnSpc>
              <a:buNone/>
            </a:pPr>
            <a:r>
              <a:rPr lang="en-US" altLang="en-US" sz="2400" b="1" dirty="0">
                <a:latin typeface="Arial" panose="020B0604020202020204" pitchFamily="34" charset="0"/>
                <a:ea typeface="Courier New" charset="0"/>
                <a:cs typeface="Arial" panose="020B0604020202020204" pitchFamily="34" charset="0"/>
              </a:rPr>
              <a:t>Complete Page 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algn="ctr" fontAlgn="ctr">
              <a:buNone/>
            </a:pPr>
            <a:endParaRPr lang="en-US" sz="3200" b="1" dirty="0"/>
          </a:p>
          <a:p>
            <a:pPr marL="0" indent="0" algn="ctr" fontAlgn="ctr">
              <a:buNone/>
            </a:pPr>
            <a:r>
              <a:rPr lang="en-US" sz="3200" b="1" dirty="0"/>
              <a:t>On the first column of Page 9:</a:t>
            </a:r>
          </a:p>
          <a:p>
            <a:pPr marL="0" indent="0" algn="ctr" fontAlgn="ctr">
              <a:buNone/>
            </a:pPr>
            <a:endParaRPr lang="en-US" sz="3200" b="1" dirty="0"/>
          </a:p>
          <a:p>
            <a:pPr marL="0" indent="0" algn="ctr" fontAlgn="ctr">
              <a:buNone/>
            </a:pPr>
            <a:r>
              <a:rPr lang="en-US" sz="2400" dirty="0"/>
              <a:t>What are some questions you have for the Animals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marL="0" indent="0" fontAlgn="ctr">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Page 9. What kinds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62046"/>
            <a:ext cx="6019800" cy="338554"/>
          </a:xfrm>
          <a:prstGeom prst="rect">
            <a:avLst/>
          </a:prstGeom>
        </p:spPr>
        <p:txBody>
          <a:bodyPr wrap="square">
            <a:spAutoFit/>
          </a:bodyPr>
          <a:lstStyle/>
          <a:p>
            <a:r>
              <a:rPr lang="en-US" sz="1600" b="1" dirty="0">
                <a:solidFill>
                  <a:schemeClr val="accent1"/>
                </a:solidFill>
              </a:rPr>
              <a:t>Link:</a:t>
            </a:r>
            <a:r>
              <a:rPr lang="en-US" sz="1600" dirty="0">
                <a:solidFill>
                  <a:schemeClr val="accent1"/>
                </a:solidFill>
              </a:rPr>
              <a:t> https://</a:t>
            </a:r>
            <a:r>
              <a:rPr lang="en-US" sz="1600" dirty="0" err="1">
                <a:solidFill>
                  <a:schemeClr val="accent1"/>
                </a:solidFill>
              </a:rPr>
              <a:t>www.jessesadler.com</a:t>
            </a:r>
            <a:r>
              <a:rPr lang="en-US" sz="16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66" y="26504"/>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attached</a:t>
            </a:r>
            <a:r>
              <a:rPr lang="en-US" dirty="0"/>
              <a:t> to data</a:t>
            </a:r>
          </a:p>
          <a:p>
            <a:pPr lvl="1">
              <a:lnSpc>
                <a:spcPct val="150000"/>
              </a:lnSpc>
            </a:pPr>
            <a:r>
              <a:rPr lang="en-US" dirty="0"/>
              <a:t>That data forms the “secret input”</a:t>
            </a:r>
          </a:p>
          <a:p>
            <a:pPr lvl="1">
              <a:lnSpc>
                <a:spcPct val="150000"/>
              </a:lnSpc>
            </a:pPr>
            <a:endParaRPr lang="en-US" dirty="0"/>
          </a:p>
          <a:p>
            <a:pPr marL="0" indent="0">
              <a:lnSpc>
                <a:spcPct val="150000"/>
              </a:lnSpc>
              <a:buNone/>
            </a:pPr>
            <a:r>
              <a:rPr lang="en-US" sz="2400" b="1" dirty="0">
                <a:latin typeface="Arial" panose="020B0604020202020204" pitchFamily="34" charset="0"/>
                <a:cs typeface="Arial" panose="020B0604020202020204" pitchFamily="34" charset="0"/>
              </a:rPr>
              <a:t>Failing the vertical-line test?</a:t>
            </a:r>
          </a:p>
          <a:p>
            <a:pPr marL="0" indent="0">
              <a:lnSpc>
                <a:spcPct val="150000"/>
              </a:lnSpc>
              <a:buNone/>
            </a:pPr>
            <a:r>
              <a:rPr lang="en-US" sz="2400" dirty="0">
                <a:latin typeface="Courier" pitchFamily="2" charset="0"/>
              </a:rPr>
              <a:t>animals-</a:t>
            </a:r>
            <a:r>
              <a:rPr lang="en-US" sz="2400" dirty="0" err="1">
                <a:latin typeface="Courier" pitchFamily="2" charset="0"/>
              </a:rPr>
              <a:t>table.row</a:t>
            </a:r>
            <a:r>
              <a:rPr lang="en-US" sz="2400" dirty="0">
                <a:latin typeface="Courier" pitchFamily="2" charset="0"/>
              </a:rPr>
              <a:t>-n(2)</a:t>
            </a:r>
            <a:endParaRPr lang="en-US" dirty="0">
              <a:latin typeface="Courier" pitchFamily="2" charset="0"/>
            </a:endParaRPr>
          </a:p>
          <a:p>
            <a:pPr marL="0" indent="0">
              <a:lnSpc>
                <a:spcPct val="150000"/>
              </a:lnSpc>
              <a:buNone/>
            </a:pPr>
            <a:r>
              <a:rPr lang="en-US" sz="2400" dirty="0">
                <a:latin typeface="Courier" pitchFamily="2" charset="0"/>
              </a:rPr>
              <a:t>some-other-</a:t>
            </a:r>
            <a:r>
              <a:rPr lang="en-US" sz="2400" dirty="0" err="1">
                <a:latin typeface="Courier" pitchFamily="2" charset="0"/>
              </a:rPr>
              <a:t>table.row</a:t>
            </a:r>
            <a:r>
              <a:rPr lang="en-US" sz="2400" dirty="0">
                <a:latin typeface="Courier" pitchFamily="2" charset="0"/>
              </a:rPr>
              <a:t>-n(2)</a:t>
            </a:r>
          </a:p>
          <a:p>
            <a:pPr marL="0" indent="0">
              <a:lnSpc>
                <a:spcPct val="150000"/>
              </a:lnSpc>
              <a:buNone/>
            </a:pPr>
            <a:endParaRPr lang="en-US" sz="2400" dirty="0">
              <a:latin typeface="Courier" pitchFamily="2" charset="0"/>
            </a:endParaRP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100" spc="-200" dirty="0">
                <a:solidFill>
                  <a:schemeClr val="accent1"/>
                </a:solidFill>
                <a:latin typeface="Courier New" charset="0"/>
                <a:ea typeface="Courier New" charset="0"/>
                <a:cs typeface="Courier New" charset="0"/>
              </a:rPr>
              <a:t># &lt;Table&gt;.order-by :: (col :: String, </a:t>
            </a:r>
            <a:r>
              <a:rPr lang="en-US" sz="2100" spc="-200" dirty="0" err="1">
                <a:solidFill>
                  <a:schemeClr val="accent1"/>
                </a:solidFill>
                <a:latin typeface="Courier New" charset="0"/>
                <a:ea typeface="Courier New" charset="0"/>
                <a:cs typeface="Courier New" charset="0"/>
              </a:rPr>
              <a:t>asc</a:t>
            </a:r>
            <a:r>
              <a:rPr lang="en-US" sz="2100" spc="-200" dirty="0">
                <a:solidFill>
                  <a:schemeClr val="accent1"/>
                </a:solidFill>
                <a:latin typeface="Courier New" charset="0"/>
                <a:ea typeface="Courier New" charset="0"/>
                <a:cs typeface="Courier New" charset="0"/>
              </a:rPr>
              <a:t> :: Boolean)</a:t>
            </a:r>
            <a:r>
              <a:rPr lang="en-US" sz="2100" spc="-200" dirty="0">
                <a:solidFill>
                  <a:schemeClr val="accent1"/>
                </a:solidFill>
                <a:latin typeface="Courier New" charset="0"/>
                <a:ea typeface="Courier New" charset="0"/>
                <a:cs typeface="Courier New" charset="0"/>
                <a:sym typeface="Wingdings"/>
              </a:rPr>
              <a:t></a:t>
            </a:r>
            <a:r>
              <a:rPr lang="en-US" sz="21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“Maya”</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pPr marL="0" indent="0">
              <a:buNone/>
            </a:pPr>
            <a:r>
              <a:rPr lang="en-US" dirty="0"/>
              <a:t>Define two new animals, using the appropriate names</a:t>
            </a:r>
          </a:p>
          <a:p>
            <a:pPr marL="0" indent="0">
              <a:buNone/>
            </a:pPr>
            <a:endParaRPr lang="en-US" dirty="0">
              <a:solidFill>
                <a:schemeClr val="accent1"/>
              </a:solidFill>
              <a:latin typeface="Courier New" charset="0"/>
              <a:ea typeface="Courier New" charset="0"/>
              <a:cs typeface="Courier New" charset="0"/>
            </a:endParaRPr>
          </a:p>
          <a:p>
            <a:pPr marL="0" indent="0" algn="ctr">
              <a:buNone/>
            </a:pPr>
            <a:r>
              <a:rPr lang="en-US" sz="2600" b="1" dirty="0"/>
              <a:t>Page 11</a:t>
            </a: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 (pg. 12)</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 (pg. 13)</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be arguments!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5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f</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i="1" dirty="0">
                <a:latin typeface="Arial" panose="020B0604020202020204" pitchFamily="34" charset="0"/>
                <a:cs typeface="Arial" panose="020B0604020202020204" pitchFamily="34" charset="0"/>
              </a:rPr>
              <a:t>“How do Americans feel about the border wall?”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the churchgoers?</a:t>
            </a:r>
          </a:p>
          <a:p>
            <a:r>
              <a:rPr lang="en-US" dirty="0">
                <a:latin typeface="Arial" panose="020B0604020202020204" pitchFamily="34" charset="0"/>
                <a:cs typeface="Arial" panose="020B0604020202020204" pitchFamily="34" charset="0"/>
              </a:rPr>
              <a:t>Ask only residents of San Francisco?</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candidate X?”</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080459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Sampling can be </a:t>
            </a:r>
            <a:r>
              <a:rPr lang="en-US" i="1" dirty="0">
                <a:latin typeface="Arial" panose="020B0604020202020204" pitchFamily="34" charset="0"/>
                <a:cs typeface="Arial" panose="020B0604020202020204" pitchFamily="34" charset="0"/>
              </a:rPr>
              <a:t>complicated</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Depending on the question, you may want a specific subset of the population…or a </a:t>
            </a:r>
            <a:r>
              <a:rPr lang="en-US" i="1" dirty="0">
                <a:latin typeface="Arial" panose="020B0604020202020204" pitchFamily="34" charset="0"/>
                <a:cs typeface="Arial" panose="020B0604020202020204" pitchFamily="34" charset="0"/>
              </a:rPr>
              <a:t>random</a:t>
            </a:r>
            <a:r>
              <a:rPr lang="en-US" dirty="0">
                <a:latin typeface="Arial" panose="020B0604020202020204" pitchFamily="34" charset="0"/>
                <a:cs typeface="Arial" panose="020B0604020202020204" pitchFamily="34" charset="0"/>
              </a:rPr>
              <a:t> subset.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7867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Don’t bias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484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Go to [</a:t>
            </a:r>
            <a:r>
              <a:rPr lang="en-US" sz="2400" dirty="0" err="1">
                <a:latin typeface="Arial" charset="0"/>
                <a:ea typeface="Arial" charset="0"/>
                <a:cs typeface="Arial" charset="0"/>
              </a:rPr>
              <a:t>bit.ly</a:t>
            </a:r>
            <a:r>
              <a:rPr lang="en-US" sz="2400" dirty="0">
                <a:latin typeface="Arial" charset="0"/>
                <a:ea typeface="Arial" charset="0"/>
                <a:cs typeface="Arial" charset="0"/>
              </a:rPr>
              <a:t>/ChooseDS-fa19]</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Complete Page 17 &amp; 18</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2"/>
          <a:stretch>
            <a:fillRect/>
          </a:stretch>
        </p:blipFill>
        <p:spPr>
          <a:xfrm>
            <a:off x="7010400" y="3657600"/>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533400" y="1819275"/>
            <a:ext cx="7620000"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Page 19</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Define </a:t>
            </a:r>
            <a:r>
              <a:rPr lang="en-US" sz="2400" b="1" dirty="0">
                <a:latin typeface="Arial" charset="0"/>
                <a:ea typeface="Arial" charset="0"/>
                <a:cs typeface="Arial" charset="0"/>
              </a:rPr>
              <a:t>random </a:t>
            </a:r>
            <a:r>
              <a:rPr lang="en-US" sz="2400" dirty="0">
                <a:latin typeface="Arial" charset="0"/>
                <a:ea typeface="Arial" charset="0"/>
                <a:cs typeface="Arial" charset="0"/>
              </a:rPr>
              <a:t>small and medium subsets of your dataset</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20 and 21 </a:t>
            </a:r>
            <a:r>
              <a:rPr lang="en-US" sz="2400" dirty="0">
                <a:latin typeface="Arial" charset="0"/>
                <a:ea typeface="Arial" charset="0"/>
                <a:cs typeface="Arial" charset="0"/>
              </a:rPr>
              <a:t>to build those functions, filter your dataset, and define your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subset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Page 25</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Page 26</a:t>
            </a:r>
          </a:p>
          <a:p>
            <a:r>
              <a:rPr lang="en-US" sz="2800" dirty="0">
                <a:latin typeface="Arial" panose="020B0604020202020204" pitchFamily="34" charset="0"/>
                <a:cs typeface="Arial" panose="020B0604020202020204" pitchFamily="34" charset="0"/>
              </a:rPr>
              <a:t>What was the similar?</a:t>
            </a:r>
          </a:p>
          <a:p>
            <a:r>
              <a:rPr lang="en-US" dirty="0">
                <a:latin typeface="Arial" panose="020B0604020202020204" pitchFamily="34" charset="0"/>
                <a:cs typeface="Arial" panose="020B0604020202020204" pitchFamily="34" charset="0"/>
              </a:rPr>
              <a:t>What was different?</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3982106"/>
            <a:ext cx="9144000" cy="830997"/>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pc="-100" dirty="0">
                <a:solidFill>
                  <a:schemeClr val="accent1"/>
                </a:solidFill>
                <a:latin typeface="Courier New" charset="0"/>
                <a:ea typeface="Courier New" charset="0"/>
                <a:cs typeface="Courier New" charset="0"/>
              </a:rPr>
              <a:t>histogram(animals-table, ”kilograms", 5)</a:t>
            </a:r>
          </a:p>
        </p:txBody>
      </p:sp>
    </p:spTree>
    <p:extLst>
      <p:ext uri="{BB962C8B-B14F-4D97-AF65-F5344CB8AC3E}">
        <p14:creationId xmlns:p14="http://schemas.microsoft.com/office/powerpoint/2010/main" val="365314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2667000"/>
            <a:ext cx="3962400" cy="3581400"/>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304800" y="1600200"/>
            <a:ext cx="7924800" cy="954107"/>
          </a:xfrm>
          <a:prstGeom prst="rect">
            <a:avLst/>
          </a:prstGeom>
        </p:spPr>
        <p:txBody>
          <a:bodyPr wrap="square">
            <a:spAutoFit/>
          </a:bodyPr>
          <a:lstStyle/>
          <a:p>
            <a:r>
              <a:rPr lang="en-US" sz="2800" spc="-100" dirty="0">
                <a:solidFill>
                  <a:schemeClr val="accent1"/>
                </a:solidFill>
                <a:latin typeface="Courier New" charset="0"/>
                <a:ea typeface="Courier New" charset="0"/>
                <a:cs typeface="Courier New" charset="0"/>
              </a:rPr>
              <a:t>histogram(animals-table, ”weeks", 5)</a:t>
            </a:r>
          </a:p>
          <a:p>
            <a:r>
              <a:rPr lang="en-US" sz="2800" dirty="0">
                <a:solidFill>
                  <a:schemeClr val="bg1"/>
                </a:solidFill>
                <a:latin typeface="Arial" panose="020B0604020202020204" pitchFamily="34" charset="0"/>
                <a:ea typeface="Courier New" charset="0"/>
                <a:cs typeface="Arial" panose="020B0604020202020204" pitchFamily="34" charset="0"/>
              </a:rPr>
              <a:t>What can we conclude?</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a:srcRect l="10598"/>
          <a:stretch/>
        </p:blipFill>
        <p:spPr>
          <a:xfrm>
            <a:off x="4267200" y="2554307"/>
            <a:ext cx="4876800" cy="3857968"/>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Page 27</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4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 !)</a:t>
            </a:r>
          </a:p>
          <a:p>
            <a:endParaRPr lang="en-US" sz="24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400" b="1" dirty="0"/>
          </a:p>
          <a:p>
            <a:pPr marL="0" indent="0" algn="ctr">
              <a:buNone/>
            </a:pPr>
            <a:r>
              <a:rPr lang="en-US" sz="2400" dirty="0"/>
              <a:t>Page 28</a:t>
            </a:r>
          </a:p>
        </p:txBody>
      </p:sp>
    </p:spTree>
    <p:extLst>
      <p:ext uri="{BB962C8B-B14F-4D97-AF65-F5344CB8AC3E}">
        <p14:creationId xmlns:p14="http://schemas.microsoft.com/office/powerpoint/2010/main" val="250700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fade">
                                      <p:cBhvr>
                                        <p:cTn id="23" dur="500"/>
                                        <p:tgtEl>
                                          <p:spTgt spid="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7" end="7"/>
                                            </p:txEl>
                                          </p:spTgt>
                                        </p:tgtEl>
                                        <p:attrNameLst>
                                          <p:attrName>style.visibility</p:attrName>
                                        </p:attrNameLst>
                                      </p:cBhvr>
                                      <p:to>
                                        <p:strVal val="visible"/>
                                      </p:to>
                                    </p:set>
                                    <p:animEffect transition="in" filter="fade">
                                      <p:cBhvr>
                                        <p:cTn id="26" dur="500"/>
                                        <p:tgtEl>
                                          <p:spTgt spid="8">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animEffect transition="in" filter="fade">
                                      <p:cBhvr>
                                        <p:cTn id="31"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size is best?</a:t>
            </a: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Page 29.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Page 30</a:t>
            </a:r>
          </a:p>
          <a:p>
            <a:pPr>
              <a:spcAft>
                <a:spcPts val="2000"/>
              </a:spcAft>
            </a:pPr>
            <a:endParaRPr lang="en-US" dirty="0"/>
          </a:p>
          <a:p>
            <a:pPr>
              <a:spcAft>
                <a:spcPts val="2000"/>
              </a:spcAft>
            </a:pPr>
            <a:r>
              <a:rPr lang="en-US" dirty="0"/>
              <a:t>Writing up your findings: [</a:t>
            </a:r>
            <a:r>
              <a:rPr lang="en-US" dirty="0" err="1">
                <a:latin typeface="Courier" pitchFamily="2" charset="0"/>
              </a:rPr>
              <a:t>bit.ly</a:t>
            </a:r>
            <a:r>
              <a:rPr lang="en-US" dirty="0">
                <a:latin typeface="Courier" pitchFamily="2" charset="0"/>
              </a:rPr>
              <a:t>/Paper-fa19</a:t>
            </a:r>
            <a:r>
              <a:rPr lang="en-US" dirty="0"/>
              <a:t>]</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weight almost 41 pounds</a:t>
            </a:r>
          </a:p>
          <a:p>
            <a:pPr marL="0" indent="0" algn="r">
              <a:buNone/>
            </a:pPr>
            <a:endParaRPr lang="en-US" i="1" dirty="0"/>
          </a:p>
          <a:p>
            <a:pPr marL="0" indent="0" algn="r">
              <a:buNone/>
            </a:pPr>
            <a:endParaRPr lang="en-US" i="1" dirty="0"/>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SAT,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The </a:t>
            </a:r>
            <a:r>
              <a:rPr lang="en-US" sz="2300" i="1" dirty="0">
                <a:latin typeface="Arial" charset="0"/>
                <a:ea typeface="Arial" charset="0"/>
                <a:cs typeface="Arial" charset="0"/>
              </a:rPr>
              <a:t>Mean</a:t>
            </a:r>
            <a:r>
              <a:rPr lang="en-US" sz="23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300" dirty="0">
                <a:latin typeface="Arial" charset="0"/>
                <a:ea typeface="Arial" charset="0"/>
                <a:cs typeface="Arial" charset="0"/>
              </a:rPr>
              <a:t>What is the mean of </a:t>
            </a:r>
            <a:r>
              <a:rPr lang="en-US" sz="2300" dirty="0">
                <a:solidFill>
                  <a:schemeClr val="accent1"/>
                </a:solidFill>
                <a:latin typeface="Arial" charset="0"/>
                <a:ea typeface="Arial" charset="0"/>
                <a:cs typeface="Arial" charset="0"/>
              </a:rPr>
              <a:t>5, 2, 3, 1, 4</a:t>
            </a:r>
            <a:r>
              <a:rPr lang="en-US" sz="23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3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300" dirty="0" err="1">
                <a:latin typeface="Arial" charset="0"/>
                <a:ea typeface="Arial" charset="0"/>
                <a:cs typeface="Arial" charset="0"/>
              </a:rPr>
              <a:t>Pyret</a:t>
            </a:r>
            <a:r>
              <a:rPr lang="en-US" sz="2300" dirty="0">
                <a:latin typeface="Arial" charset="0"/>
                <a:ea typeface="Arial" charset="0"/>
                <a:cs typeface="Arial" charset="0"/>
              </a:rPr>
              <a:t> has a </a:t>
            </a:r>
            <a:r>
              <a:rPr lang="en-US" sz="2300" dirty="0">
                <a:latin typeface="Courier New" charset="0"/>
                <a:ea typeface="Courier New" charset="0"/>
                <a:cs typeface="Courier New" charset="0"/>
              </a:rPr>
              <a:t>mean</a:t>
            </a:r>
            <a:r>
              <a:rPr lang="en-US" sz="23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300" dirty="0">
                <a:solidFill>
                  <a:schemeClr val="accent1"/>
                </a:solidFill>
                <a:latin typeface="Courier New" charset="0"/>
                <a:ea typeface="Courier New" charset="0"/>
                <a:cs typeface="Courier New" charset="0"/>
              </a:rPr>
              <a:t># mean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Table, col </a:t>
            </a:r>
            <a:r>
              <a:rPr lang="en-US" sz="2300" kern="600" spc="-300" dirty="0">
                <a:solidFill>
                  <a:schemeClr val="accent1"/>
                </a:solidFill>
                <a:latin typeface="Courier New" charset="0"/>
                <a:ea typeface="Courier New" charset="0"/>
                <a:cs typeface="Courier New" charset="0"/>
              </a:rPr>
              <a:t>::</a:t>
            </a:r>
            <a:r>
              <a:rPr lang="en-US" sz="2300" dirty="0">
                <a:solidFill>
                  <a:schemeClr val="accent1"/>
                </a:solidFill>
                <a:latin typeface="Courier New" charset="0"/>
                <a:ea typeface="Courier New" charset="0"/>
                <a:cs typeface="Courier New" charset="0"/>
              </a:rPr>
              <a:t> String) </a:t>
            </a:r>
            <a:r>
              <a:rPr lang="en-US" sz="23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3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3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300" dirty="0">
                <a:latin typeface="Arial" charset="0"/>
                <a:ea typeface="Arial" charset="0"/>
                <a:cs typeface="Arial" charset="0"/>
              </a:rPr>
              <a:t>Write your answer on Page 33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mean of   </a:t>
            </a:r>
            <a:r>
              <a:rPr lang="en-US" sz="2200" dirty="0">
                <a:solidFill>
                  <a:schemeClr val="accent1"/>
                </a:solidFill>
                <a:latin typeface="Arial" charset="0"/>
                <a:ea typeface="Arial" charset="0"/>
                <a:cs typeface="Arial" charset="0"/>
              </a:rPr>
              <a:t>5, 2, 3, 1, 4</a:t>
            </a:r>
            <a:r>
              <a:rPr lang="en-US" sz="22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200" dirty="0">
                <a:latin typeface="Arial" charset="0"/>
                <a:ea typeface="Arial" charset="0"/>
                <a:cs typeface="Arial" charset="0"/>
              </a:rPr>
              <a:t>What is the median of   </a:t>
            </a:r>
            <a:r>
              <a:rPr lang="en-US" sz="2200" dirty="0">
                <a:solidFill>
                  <a:schemeClr val="accent1"/>
                </a:solidFill>
                <a:latin typeface="Arial" charset="0"/>
                <a:ea typeface="Arial" charset="0"/>
                <a:cs typeface="Arial" charset="0"/>
              </a:rPr>
              <a:t>5, 2, 3, 1, 4, 6</a:t>
            </a:r>
            <a:r>
              <a:rPr lang="en-US" sz="22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2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rPr>
              <a:t># median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Table, col </a:t>
            </a:r>
            <a:r>
              <a:rPr lang="en-US" sz="2200" kern="600" spc="-300" dirty="0">
                <a:solidFill>
                  <a:schemeClr val="accent1"/>
                </a:solidFill>
                <a:latin typeface="Courier New" charset="0"/>
                <a:ea typeface="Courier New" charset="0"/>
                <a:cs typeface="Courier New" charset="0"/>
              </a:rPr>
              <a:t>::</a:t>
            </a:r>
            <a:r>
              <a:rPr lang="en-US" sz="2200" dirty="0">
                <a:solidFill>
                  <a:schemeClr val="accent1"/>
                </a:solidFill>
                <a:latin typeface="Courier New" charset="0"/>
                <a:ea typeface="Courier New" charset="0"/>
                <a:cs typeface="Courier New" charset="0"/>
              </a:rPr>
              <a:t> String) </a:t>
            </a:r>
            <a:r>
              <a:rPr lang="en-US" sz="22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2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2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200" dirty="0">
                <a:latin typeface="Arial" charset="0"/>
                <a:ea typeface="Arial" charset="0"/>
                <a:cs typeface="Arial" charset="0"/>
              </a:rPr>
              <a:t>Write your answer on Page 33</a:t>
            </a:r>
          </a:p>
          <a:p>
            <a:pPr marL="328613" lvl="1" indent="-328613" eaLnBrk="1" hangingPunct="1">
              <a:spcBef>
                <a:spcPts val="0"/>
              </a:spcBef>
              <a:spcAft>
                <a:spcPts val="600"/>
              </a:spcAft>
              <a:buClr>
                <a:srgbClr val="4C4C4C"/>
              </a:buClr>
              <a:buSzTx/>
              <a:buNone/>
            </a:pPr>
            <a:endParaRPr lang="en-US" sz="22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a:t>
            </a:r>
            <a:r>
              <a:rPr lang="en-US" sz="2200">
                <a:latin typeface="Courier New" charset="0"/>
                <a:ea typeface="Courier New" charset="0"/>
                <a:cs typeface="Courier New" charset="0"/>
              </a:rPr>
              <a:t>, 63, </a:t>
            </a:r>
            <a:r>
              <a:rPr lang="en-US" sz="2200" dirty="0">
                <a:latin typeface="Courier New" charset="0"/>
                <a:ea typeface="Courier New" charset="0"/>
                <a:cs typeface="Courier New" charset="0"/>
              </a:rPr>
              <a:t>62, 100</a:t>
            </a:r>
            <a:r>
              <a:rPr lang="en-US" sz="2200">
                <a:latin typeface="Courier New" charset="0"/>
                <a:ea typeface="Courier New" charset="0"/>
                <a:cs typeface="Courier New" charset="0"/>
              </a:rPr>
              <a:t>, 99, </a:t>
            </a:r>
            <a:r>
              <a:rPr lang="en-US" sz="2200" dirty="0">
                <a:latin typeface="Courier New" charset="0"/>
                <a:ea typeface="Courier New" charset="0"/>
                <a:cs typeface="Courier New" charset="0"/>
              </a:rPr>
              <a:t>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a:t>
            </a:r>
            <a:r>
              <a:rPr lang="en-US" sz="2000" dirty="0">
                <a:latin typeface="Courier" pitchFamily="2" charset="0"/>
              </a:rPr>
              <a:t>75.57</a:t>
            </a:r>
          </a:p>
          <a:p>
            <a:pPr lvl="1" fontAlgn="ctr"/>
            <a:r>
              <a:rPr lang="en-US" sz="2000" dirty="0"/>
              <a:t>median: </a:t>
            </a:r>
            <a:r>
              <a:rPr lang="en-US" sz="2000" dirty="0">
                <a:latin typeface="Courier" pitchFamily="2" charset="0"/>
              </a:rPr>
              <a:t>68</a:t>
            </a:r>
          </a:p>
          <a:p>
            <a:pPr lvl="1" fontAlgn="ctr"/>
            <a:r>
              <a:rPr lang="en-US" sz="2000" dirty="0"/>
              <a:t>modes: </a:t>
            </a:r>
            <a:r>
              <a:rPr lang="en-US" sz="2000" dirty="0">
                <a:latin typeface="Courier" pitchFamily="2" charset="0"/>
              </a:rPr>
              <a:t>[list: 68]</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33</a:t>
            </a:r>
          </a:p>
          <a:p>
            <a:endParaRPr lang="en-US" sz="2400" dirty="0"/>
          </a:p>
          <a:p>
            <a:endParaRPr lang="en-US" sz="2400" dirty="0"/>
          </a:p>
          <a:p>
            <a:endParaRPr lang="en-US" sz="2400" dirty="0"/>
          </a:p>
          <a:p>
            <a:r>
              <a:rPr lang="en-US" sz="2000" dirty="0"/>
              <a:t>Sketch your box plot - horizontally -  on Page 33</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a:srcRect l="4615" r="12308"/>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marL="0" indent="0">
              <a:buNone/>
            </a:pPr>
            <a:endParaRPr lang="en-US" dirty="0"/>
          </a:p>
          <a:p>
            <a:r>
              <a:rPr lang="en-US" dirty="0"/>
              <a:t>Complete Page 34, and refute the misleading claims at the bottom!</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35</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 on one line, or split: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2"/>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1143000" y="5105400"/>
            <a:ext cx="3657600" cy="685800"/>
          </a:xfrm>
          <a:prstGeom prst="wedgeRectCallout">
            <a:avLst>
              <a:gd name="adj1" fmla="val 87319"/>
              <a:gd name="adj2" fmla="val -8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Helvetica" charset="0"/>
                <a:ea typeface="Helvetica" charset="0"/>
                <a:cs typeface="Helvetica" charset="0"/>
              </a:rPr>
              <a:t>Order matters!</a:t>
            </a:r>
            <a:endParaRPr lang="en-US"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F48E-0B76-5942-8F94-84CEB3C4F837}"/>
              </a:ext>
            </a:extLst>
          </p:cNvPr>
          <p:cNvSpPr>
            <a:spLocks noGrp="1"/>
          </p:cNvSpPr>
          <p:nvPr>
            <p:ph type="title"/>
          </p:nvPr>
        </p:nvSpPr>
        <p:spPr/>
        <p:txBody>
          <a:bodyPr/>
          <a:lstStyle/>
          <a:p>
            <a:r>
              <a:rPr lang="en-US" dirty="0"/>
              <a:t>Method Matching</a:t>
            </a:r>
          </a:p>
        </p:txBody>
      </p:sp>
      <p:sp>
        <p:nvSpPr>
          <p:cNvPr id="3" name="Content Placeholder 2">
            <a:extLst>
              <a:ext uri="{FF2B5EF4-FFF2-40B4-BE49-F238E27FC236}">
                <a16:creationId xmlns:a16="http://schemas.microsoft.com/office/drawing/2014/main" id="{BFBA2F4C-DB75-3A46-9042-B418C9215DBD}"/>
              </a:ext>
            </a:extLst>
          </p:cNvPr>
          <p:cNvSpPr>
            <a:spLocks noGrp="1"/>
          </p:cNvSpPr>
          <p:nvPr>
            <p:ph idx="1"/>
          </p:nvPr>
        </p:nvSpPr>
        <p:spPr/>
        <p:txBody>
          <a:bodyPr/>
          <a:lstStyle/>
          <a:p>
            <a:r>
              <a:rPr lang="en-US" dirty="0"/>
              <a:t>How well can you read a chained expression?</a:t>
            </a:r>
          </a:p>
          <a:p>
            <a:endParaRPr lang="en-US" dirty="0"/>
          </a:p>
          <a:p>
            <a:r>
              <a:rPr lang="en-US" dirty="0"/>
              <a:t>On Page 39, match the chained expression with the table it produces</a:t>
            </a:r>
          </a:p>
          <a:p>
            <a:endParaRPr lang="en-US" dirty="0"/>
          </a:p>
          <a:p>
            <a:r>
              <a:rPr lang="en-US" dirty="0"/>
              <a:t>Challenge yourself on Page 40 with some harder problems!</a:t>
            </a:r>
          </a:p>
        </p:txBody>
      </p:sp>
      <p:sp>
        <p:nvSpPr>
          <p:cNvPr id="4" name="Footer Placeholder 3">
            <a:extLst>
              <a:ext uri="{FF2B5EF4-FFF2-40B4-BE49-F238E27FC236}">
                <a16:creationId xmlns:a16="http://schemas.microsoft.com/office/drawing/2014/main" id="{6AF9207F-0537-4242-9636-13A7E823FB5E}"/>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30053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6B5C-94E5-2846-AC58-1EF0CA1EA873}"/>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9ADA89D2-DDBA-4342-9AD1-38FAD265DB2A}"/>
              </a:ext>
            </a:extLst>
          </p:cNvPr>
          <p:cNvSpPr>
            <a:spLocks noGrp="1"/>
          </p:cNvSpPr>
          <p:nvPr>
            <p:ph idx="1"/>
          </p:nvPr>
        </p:nvSpPr>
        <p:spPr/>
        <p:txBody>
          <a:bodyPr/>
          <a:lstStyle/>
          <a:p>
            <a:r>
              <a:rPr lang="en-US" dirty="0"/>
              <a:t>Data Scientists are good people who like to help each other out.</a:t>
            </a:r>
          </a:p>
          <a:p>
            <a:endParaRPr lang="en-US" dirty="0"/>
          </a:p>
          <a:p>
            <a:r>
              <a:rPr lang="en-US" dirty="0"/>
              <a:t>But how do you know if you can </a:t>
            </a:r>
            <a:r>
              <a:rPr lang="en-US" i="1" dirty="0"/>
              <a:t>trust</a:t>
            </a:r>
            <a:r>
              <a:rPr lang="en-US" dirty="0"/>
              <a:t> someone else’s code? (Especially if you can’t see it…)</a:t>
            </a:r>
          </a:p>
          <a:p>
            <a:endParaRPr lang="en-US" i="1" dirty="0"/>
          </a:p>
          <a:p>
            <a:pPr marL="0" indent="0">
              <a:buNone/>
            </a:pPr>
            <a:r>
              <a:rPr lang="en-US" sz="1800" dirty="0">
                <a:solidFill>
                  <a:schemeClr val="accent1"/>
                </a:solidFill>
                <a:latin typeface="Courier" pitchFamily="2" charset="0"/>
              </a:rPr>
              <a:t># fixed-cats :: (animals :: Table) </a:t>
            </a:r>
            <a:r>
              <a:rPr lang="en-US" sz="1800" dirty="0">
                <a:solidFill>
                  <a:schemeClr val="accent1"/>
                </a:solidFill>
                <a:latin typeface="Courier" pitchFamily="2" charset="0"/>
                <a:sym typeface="Wingdings" pitchFamily="2" charset="2"/>
              </a:rPr>
              <a:t></a:t>
            </a:r>
            <a:r>
              <a:rPr lang="en-US" sz="1800" dirty="0">
                <a:solidFill>
                  <a:schemeClr val="accent1"/>
                </a:solidFill>
                <a:latin typeface="Courier" pitchFamily="2" charset="0"/>
              </a:rPr>
              <a:t> Table</a:t>
            </a:r>
          </a:p>
          <a:p>
            <a:pPr marL="0" indent="0">
              <a:buNone/>
            </a:pPr>
            <a:r>
              <a:rPr lang="en-US" sz="1800" dirty="0">
                <a:solidFill>
                  <a:schemeClr val="accent1"/>
                </a:solidFill>
                <a:latin typeface="Courier" pitchFamily="2" charset="0"/>
              </a:rPr>
              <a:t># consumes a table of animals, produces a one containing </a:t>
            </a:r>
            <a:r>
              <a:rPr lang="en-US" sz="1800" i="1" dirty="0">
                <a:solidFill>
                  <a:schemeClr val="accent1"/>
                </a:solidFill>
                <a:latin typeface="Courier" pitchFamily="2" charset="0"/>
              </a:rPr>
              <a:t>only</a:t>
            </a:r>
            <a:endParaRPr lang="en-US" sz="1800" dirty="0">
              <a:solidFill>
                <a:schemeClr val="accent1"/>
              </a:solidFill>
              <a:latin typeface="Courier" pitchFamily="2" charset="0"/>
            </a:endParaRPr>
          </a:p>
          <a:p>
            <a:pPr marL="0" indent="0">
              <a:buNone/>
            </a:pPr>
            <a:r>
              <a:rPr lang="en-US" sz="1800" dirty="0">
                <a:solidFill>
                  <a:schemeClr val="accent1"/>
                </a:solidFill>
                <a:latin typeface="Courier" pitchFamily="2" charset="0"/>
              </a:rPr>
              <a:t># cats that have been fixed, sorted from youngest-to-oldest</a:t>
            </a:r>
          </a:p>
        </p:txBody>
      </p:sp>
      <p:sp>
        <p:nvSpPr>
          <p:cNvPr id="4" name="Footer Placeholder 3">
            <a:extLst>
              <a:ext uri="{FF2B5EF4-FFF2-40B4-BE49-F238E27FC236}">
                <a16:creationId xmlns:a16="http://schemas.microsoft.com/office/drawing/2014/main" id="{1B0C55AE-09F3-EC44-B37C-0C98E366E9C8}"/>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264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7E36-8B1C-1946-9C63-14329F0C9DFE}"/>
              </a:ext>
            </a:extLst>
          </p:cNvPr>
          <p:cNvSpPr>
            <a:spLocks noGrp="1"/>
          </p:cNvSpPr>
          <p:nvPr>
            <p:ph type="title"/>
          </p:nvPr>
        </p:nvSpPr>
        <p:spPr/>
        <p:txBody>
          <a:bodyPr/>
          <a:lstStyle/>
          <a:p>
            <a:r>
              <a:rPr lang="en-US" dirty="0"/>
              <a:t>Trust, but verify…</a:t>
            </a:r>
          </a:p>
        </p:txBody>
      </p:sp>
      <p:sp>
        <p:nvSpPr>
          <p:cNvPr id="3" name="Content Placeholder 2">
            <a:extLst>
              <a:ext uri="{FF2B5EF4-FFF2-40B4-BE49-F238E27FC236}">
                <a16:creationId xmlns:a16="http://schemas.microsoft.com/office/drawing/2014/main" id="{A9336E6A-0D5B-834E-8FAE-D998C3D3E80C}"/>
              </a:ext>
            </a:extLst>
          </p:cNvPr>
          <p:cNvSpPr>
            <a:spLocks noGrp="1"/>
          </p:cNvSpPr>
          <p:nvPr>
            <p:ph idx="1"/>
          </p:nvPr>
        </p:nvSpPr>
        <p:spPr/>
        <p:txBody>
          <a:bodyPr/>
          <a:lstStyle/>
          <a:p>
            <a:r>
              <a:rPr lang="en-US" dirty="0"/>
              <a:t>Complete </a:t>
            </a:r>
            <a:r>
              <a:rPr lang="en-US" b="1" dirty="0"/>
              <a:t>Pages 41 and 42</a:t>
            </a:r>
            <a:r>
              <a:rPr lang="en-US" dirty="0"/>
              <a:t> (ignore 2</a:t>
            </a:r>
            <a:r>
              <a:rPr lang="en-US" baseline="30000" dirty="0"/>
              <a:t>nd</a:t>
            </a:r>
            <a:r>
              <a:rPr lang="en-US" dirty="0"/>
              <a:t> column)</a:t>
            </a:r>
            <a:endParaRPr lang="en-US" b="1" dirty="0"/>
          </a:p>
          <a:p>
            <a:endParaRPr lang="en-US" b="1" dirty="0"/>
          </a:p>
          <a:p>
            <a:r>
              <a:rPr lang="en-US" dirty="0"/>
              <a:t>Open the Starter file [</a:t>
            </a:r>
            <a:r>
              <a:rPr lang="en-US" dirty="0" err="1">
                <a:latin typeface="Courier" pitchFamily="2" charset="0"/>
              </a:rPr>
              <a:t>bit.ly</a:t>
            </a:r>
            <a:r>
              <a:rPr lang="en-US" dirty="0">
                <a:latin typeface="Courier" pitchFamily="2" charset="0"/>
              </a:rPr>
              <a:t>/DS-</a:t>
            </a:r>
            <a:r>
              <a:rPr lang="en-US" dirty="0" err="1">
                <a:latin typeface="Courier" pitchFamily="2" charset="0"/>
              </a:rPr>
              <a:t>TrustVerify</a:t>
            </a:r>
            <a:r>
              <a:rPr lang="en-US" dirty="0"/>
              <a:t>]</a:t>
            </a:r>
          </a:p>
          <a:p>
            <a:r>
              <a:rPr lang="en-US" dirty="0"/>
              <a:t>Save a copy, and click “Run”</a:t>
            </a:r>
          </a:p>
          <a:p>
            <a:endParaRPr lang="en-US" dirty="0"/>
          </a:p>
          <a:p>
            <a:r>
              <a:rPr lang="en-US" dirty="0">
                <a:latin typeface="Courier" pitchFamily="2" charset="0"/>
              </a:rPr>
              <a:t>verify1 </a:t>
            </a:r>
            <a:r>
              <a:rPr lang="en-US" dirty="0">
                <a:latin typeface="Arial" panose="020B0604020202020204" pitchFamily="34" charset="0"/>
                <a:cs typeface="Arial" panose="020B0604020202020204" pitchFamily="34" charset="0"/>
              </a:rPr>
              <a:t>and </a:t>
            </a:r>
            <a:r>
              <a:rPr lang="en-US" dirty="0">
                <a:latin typeface="Courier" pitchFamily="2" charset="0"/>
                <a:cs typeface="Arial" panose="020B0604020202020204" pitchFamily="34" charset="0"/>
              </a:rPr>
              <a:t>2</a:t>
            </a:r>
            <a:r>
              <a:rPr lang="en-US" dirty="0">
                <a:latin typeface="Courier" pitchFamily="2" charset="0"/>
              </a:rPr>
              <a:t> </a:t>
            </a:r>
            <a:r>
              <a:rPr lang="en-US" dirty="0"/>
              <a:t>are your verification tables</a:t>
            </a:r>
          </a:p>
          <a:p>
            <a:r>
              <a:rPr lang="en-US" dirty="0"/>
              <a:t>Build the verification subsets you wrote down, and figure out which functions are right!</a:t>
            </a:r>
          </a:p>
        </p:txBody>
      </p:sp>
      <p:sp>
        <p:nvSpPr>
          <p:cNvPr id="4" name="Footer Placeholder 3">
            <a:extLst>
              <a:ext uri="{FF2B5EF4-FFF2-40B4-BE49-F238E27FC236}">
                <a16:creationId xmlns:a16="http://schemas.microsoft.com/office/drawing/2014/main" id="{D740C0A0-246D-BF48-8A47-F8AB08CEDAAC}"/>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327560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47</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48.</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bit.ly/ExploreLR19</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pic>
        <p:nvPicPr>
          <p:cNvPr id="6" name="Picture 5">
            <a:extLst>
              <a:ext uri="{FF2B5EF4-FFF2-40B4-BE49-F238E27FC236}">
                <a16:creationId xmlns:a16="http://schemas.microsoft.com/office/drawing/2014/main" id="{4273264E-7F7A-5A4E-9713-4B5B50BCB154}"/>
              </a:ext>
            </a:extLst>
          </p:cNvPr>
          <p:cNvPicPr>
            <a:picLocks noChangeAspect="1"/>
          </p:cNvPicPr>
          <p:nvPr/>
        </p:nvPicPr>
        <p:blipFill>
          <a:blip r:embed="rId2"/>
          <a:stretch>
            <a:fillRect/>
          </a:stretch>
        </p:blipFill>
        <p:spPr>
          <a:xfrm>
            <a:off x="2514600" y="1064857"/>
            <a:ext cx="4875804" cy="4191000"/>
          </a:xfrm>
          <a:prstGeom prst="rect">
            <a:avLst/>
          </a:prstGeom>
        </p:spPr>
      </p:pic>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
        <p:nvSpPr>
          <p:cNvPr id="7" name="Rectangle 6">
            <a:extLst>
              <a:ext uri="{FF2B5EF4-FFF2-40B4-BE49-F238E27FC236}">
                <a16:creationId xmlns:a16="http://schemas.microsoft.com/office/drawing/2014/main" id="{2993F88F-2AC6-574A-9FAA-03CF24E899CD}"/>
              </a:ext>
            </a:extLst>
          </p:cNvPr>
          <p:cNvSpPr/>
          <p:nvPr/>
        </p:nvSpPr>
        <p:spPr>
          <a:xfrm>
            <a:off x="2845405" y="3198168"/>
            <a:ext cx="3453189" cy="461665"/>
          </a:xfrm>
          <a:prstGeom prst="rect">
            <a:avLst/>
          </a:prstGeom>
        </p:spPr>
        <p:txBody>
          <a:bodyPr wrap="none">
            <a:spAutoFit/>
          </a:bodyPr>
          <a:lstStyle/>
          <a:p>
            <a:r>
              <a:rPr lang="en-US" dirty="0"/>
              <a:t>http://</a:t>
            </a:r>
            <a:r>
              <a:rPr lang="en-US" dirty="0" err="1"/>
              <a:t>bit.ly</a:t>
            </a:r>
            <a:r>
              <a:rPr lang="en-US" dirty="0"/>
              <a:t>/ExploreLR19</a:t>
            </a:r>
          </a:p>
        </p:txBody>
      </p:sp>
      <p:pic>
        <p:nvPicPr>
          <p:cNvPr id="9" name="Picture 8">
            <a:extLst>
              <a:ext uri="{FF2B5EF4-FFF2-40B4-BE49-F238E27FC236}">
                <a16:creationId xmlns:a16="http://schemas.microsoft.com/office/drawing/2014/main" id="{E22BE0B5-8D98-FC47-B572-313EFFD49BF7}"/>
              </a:ext>
            </a:extLst>
          </p:cNvPr>
          <p:cNvPicPr>
            <a:picLocks noChangeAspect="1"/>
          </p:cNvPicPr>
          <p:nvPr/>
        </p:nvPicPr>
        <p:blipFill>
          <a:blip r:embed="rId2"/>
          <a:stretch>
            <a:fillRect/>
          </a:stretch>
        </p:blipFill>
        <p:spPr>
          <a:xfrm>
            <a:off x="2667000" y="990600"/>
            <a:ext cx="6116918" cy="5257800"/>
          </a:xfrm>
          <a:prstGeom prst="rect">
            <a:avLst/>
          </a:prstGeom>
        </p:spPr>
      </p:pic>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55A9A2-D1E8-3540-8CD0-87CC7A5F55FF}"/>
              </a:ext>
            </a:extLst>
          </p:cNvPr>
          <p:cNvSpPr>
            <a:spLocks noGrp="1"/>
          </p:cNvSpPr>
          <p:nvPr>
            <p:ph type="title"/>
          </p:nvPr>
        </p:nvSpPr>
        <p:spPr/>
        <p:txBody>
          <a:bodyPr>
            <a:normAutofit/>
          </a:bodyPr>
          <a:lstStyle/>
          <a:p>
            <a:r>
              <a:rPr lang="en-US" sz="3200" dirty="0"/>
              <a:t>Do you speak Linear Regression?</a:t>
            </a:r>
          </a:p>
        </p:txBody>
      </p:sp>
      <p:sp>
        <p:nvSpPr>
          <p:cNvPr id="4" name="Content Placeholder 3">
            <a:extLst>
              <a:ext uri="{FF2B5EF4-FFF2-40B4-BE49-F238E27FC236}">
                <a16:creationId xmlns:a16="http://schemas.microsoft.com/office/drawing/2014/main" id="{D1C952CD-ACB9-FD41-904C-BE99900A604B}"/>
              </a:ext>
            </a:extLst>
          </p:cNvPr>
          <p:cNvSpPr>
            <a:spLocks noGrp="1"/>
          </p:cNvSpPr>
          <p:nvPr>
            <p:ph idx="1"/>
          </p:nvPr>
        </p:nvSpPr>
        <p:spPr/>
        <p:txBody>
          <a:bodyPr/>
          <a:lstStyle/>
          <a:p>
            <a:r>
              <a:rPr lang="en-US" dirty="0"/>
              <a:t>How well can you read the output from a linear regression analysis?</a:t>
            </a:r>
          </a:p>
          <a:p>
            <a:endParaRPr lang="en-US" dirty="0"/>
          </a:p>
          <a:p>
            <a:r>
              <a:rPr lang="en-US" dirty="0"/>
              <a:t>Turn to </a:t>
            </a:r>
            <a:r>
              <a:rPr lang="en-US" b="1" dirty="0"/>
              <a:t>Page 52</a:t>
            </a:r>
            <a:r>
              <a:rPr lang="en-US" dirty="0"/>
              <a:t>, and match the the findings to the predictor function and </a:t>
            </a:r>
            <a:r>
              <a:rPr lang="en-US" dirty="0" err="1"/>
              <a:t>r-value</a:t>
            </a:r>
            <a:endParaRPr lang="en-US" dirty="0"/>
          </a:p>
        </p:txBody>
      </p:sp>
      <p:sp>
        <p:nvSpPr>
          <p:cNvPr id="2" name="Footer Placeholder 1">
            <a:extLst>
              <a:ext uri="{FF2B5EF4-FFF2-40B4-BE49-F238E27FC236}">
                <a16:creationId xmlns:a16="http://schemas.microsoft.com/office/drawing/2014/main" id="{C2EC3C1F-FF55-E24A-AD7E-A014F003C73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3043701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Animals Dataset</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53</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54</a:t>
            </a:r>
          </a:p>
        </p:txBody>
      </p:sp>
    </p:spTree>
    <p:extLst>
      <p:ext uri="{BB962C8B-B14F-4D97-AF65-F5344CB8AC3E}">
        <p14:creationId xmlns:p14="http://schemas.microsoft.com/office/powerpoint/2010/main" val="904462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63427</TotalTime>
  <Words>4749</Words>
  <Application>Microsoft Macintosh PowerPoint</Application>
  <PresentationFormat>On-screen Show (4:3)</PresentationFormat>
  <Paragraphs>792</Paragraphs>
  <Slides>94</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Intro to Pyret</vt:lpstr>
      <vt:lpstr>Tables</vt:lpstr>
      <vt:lpstr>Numbers and Strings</vt:lpstr>
      <vt:lpstr>Error Messages</vt:lpstr>
      <vt:lpstr>Booleans</vt:lpstr>
      <vt:lpstr>Functions in Pyret</vt:lpstr>
      <vt:lpstr>“What’s the Rule?”</vt:lpstr>
      <vt:lpstr>“What’s the Rule?”</vt:lpstr>
      <vt:lpstr>Back of your Book: Contracts!</vt:lpstr>
      <vt:lpstr>Images from Tables!</vt:lpstr>
      <vt:lpstr>Functions over Tables</vt:lpstr>
      <vt:lpstr>Unit 2</vt:lpstr>
      <vt:lpstr>Question Types</vt:lpstr>
      <vt:lpstr>Question Types</vt:lpstr>
      <vt:lpstr>Question Types</vt:lpstr>
      <vt:lpstr>Row and Column Lookups</vt:lpstr>
      <vt:lpstr>Methods, Man</vt:lpstr>
      <vt:lpstr>The order-by method</vt:lpstr>
      <vt:lpstr>Defining Values</vt:lpstr>
      <vt:lpstr>Defining Values</vt:lpstr>
      <vt:lpstr>Repetition is boring</vt:lpstr>
      <vt:lpstr>Defining Functions (pg. 12)</vt:lpstr>
      <vt:lpstr>Defining Functions (pg. 13)</vt:lpstr>
      <vt:lpstr>The Design Recipe in Your Classroom</vt:lpstr>
      <vt:lpstr>Why not just “go nuts”?</vt:lpstr>
      <vt:lpstr>Methods, Man</vt:lpstr>
      <vt:lpstr>Methods, Man</vt:lpstr>
      <vt:lpstr>Unit 3</vt:lpstr>
      <vt:lpstr>Review</vt:lpstr>
      <vt:lpstr>Making Subsets</vt:lpstr>
      <vt:lpstr>Making Subsets</vt:lpstr>
      <vt:lpstr>Start with Subsets</vt:lpstr>
      <vt:lpstr>Project: Choose Your Dataset!</vt:lpstr>
      <vt:lpstr>Your Research</vt:lpstr>
      <vt:lpstr>Unit 4</vt:lpstr>
      <vt:lpstr>Review</vt:lpstr>
      <vt:lpstr>“What’s a typical adoption time?”</vt:lpstr>
      <vt:lpstr>Not all bars are created equal…</vt:lpstr>
      <vt:lpstr>Histograms</vt:lpstr>
      <vt:lpstr>Histograms</vt:lpstr>
      <vt:lpstr>Histograms</vt:lpstr>
      <vt:lpstr>Bin Size</vt:lpstr>
      <vt:lpstr>Your Research</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Your Research</vt:lpstr>
      <vt:lpstr>Unit 6</vt:lpstr>
      <vt:lpstr>Methods, Man</vt:lpstr>
      <vt:lpstr>Method Matching</vt:lpstr>
      <vt:lpstr>Trust, but verify…</vt:lpstr>
      <vt:lpstr>Trust, but verify…</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Do you speak Linear Regression?</vt:lpstr>
      <vt:lpstr>The Animals Dataset</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1156</cp:revision>
  <cp:lastPrinted>2010-06-15T20:49:49Z</cp:lastPrinted>
  <dcterms:created xsi:type="dcterms:W3CDTF">2015-08-09T14:46:48Z</dcterms:created>
  <dcterms:modified xsi:type="dcterms:W3CDTF">2019-04-12T15:22:25Z</dcterms:modified>
  <cp:category/>
</cp:coreProperties>
</file>